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58" r:id="rId3"/>
    <p:sldId id="260" r:id="rId4"/>
    <p:sldId id="267" r:id="rId5"/>
    <p:sldId id="266" r:id="rId6"/>
    <p:sldId id="263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531B61-FBF5-4B2F-176D-CAB7C8950EBD}" v="529" dt="2022-12-05T00:03:37.788"/>
    <p1510:client id="{323E9EBA-7318-EF3D-8C9B-4DBF898F3F1F}" v="478" dt="2022-11-13T21:18:29.371"/>
    <p1510:client id="{51A91DD5-DF67-45F4-90BA-0C45A04B5E49}" v="34" dt="2022-11-13T20:15:06.155"/>
    <p1510:client id="{6CF13D44-5D4D-FEE1-4576-C693B3E9608B}" v="43" dt="2022-12-02T22:24:37.745"/>
    <p1510:client id="{7B7F72AD-B804-9D40-8975-9F34B793758F}" v="17" dt="2022-12-02T22:10:20.129"/>
    <p1510:client id="{816D932C-58C3-FA49-E0EC-A70472AD5DD4}" v="735" dt="2022-12-02T23:45:41.613"/>
    <p1510:client id="{9D616140-5E86-403B-AB68-12BB56287E03}" v="477" dt="2022-11-13T21:25:52.841"/>
    <p1510:client id="{ADD2D5F7-D684-32F0-3401-8AA7904F377A}" v="1298" dt="2022-12-02T23:30:15.600"/>
    <p1510:client id="{B7165B17-05E3-61EF-38F3-A2BD8B57A66B}" v="178" dt="2022-12-04T23:57:15.374"/>
    <p1510:client id="{BC1B3D9B-0297-1A69-2799-C8165C35CB9B}" v="20" dt="2022-11-14T02:25:47.022"/>
    <p1510:client id="{C02FF99F-ECE8-2213-FF23-4B4C69ACD3ED}" v="207" dt="2022-12-02T23:32:45.383"/>
    <p1510:client id="{C6F91197-EAF1-5C9E-ED2E-85A671C72548}" v="43" dt="2022-12-05T16:00:57.328"/>
    <p1510:client id="{D6FAF3BD-BD7A-A27F-2084-AB5C057B20A8}" v="137" dt="2022-12-02T23:22:38.225"/>
    <p1510:client id="{E4A2EBE1-92AF-50FB-A806-519C2BEB2E59}" v="379" dt="2022-11-13T23:45:25.490"/>
    <p1510:client id="{FA198579-8906-35A5-E918-CFA9869C25E0}" v="839" dt="2022-11-13T21:18:23.805"/>
    <p1510:client id="{FDE4FC73-73CB-472F-86F5-61B1BB59F024}" v="308" dt="2022-12-02T23:17:00.8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71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84C675-0A13-4860-8C7C-C4C0079CAA61}" type="datetimeFigureOut">
              <a:t>8/27/2023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A7060-A1BB-45FC-BD54-BFF9E5A91E3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084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A7060-A1BB-45FC-BD54-BFF9E5A91E3F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78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A7060-A1BB-45FC-BD54-BFF9E5A91E3F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61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A7060-A1BB-45FC-BD54-BFF9E5A91E3F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57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A7060-A1BB-45FC-BD54-BFF9E5A91E3F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118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A7060-A1BB-45FC-BD54-BFF9E5A91E3F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593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A7060-A1BB-45FC-BD54-BFF9E5A91E3F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91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A7060-A1BB-45FC-BD54-BFF9E5A91E3F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95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3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64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503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674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945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20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71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5013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054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0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521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15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54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629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027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77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30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nivstats.com/colleges/university-of-michigan-ann-arbor/student-population/" TargetMode="External"/><Relationship Id="rId3" Type="http://schemas.openxmlformats.org/officeDocument/2006/relationships/hyperlink" Target="https://webarchive.nationalarchives.gov.uk/ukgwa/20160106185934/http:/www.ons.gov.uk/ons/guide-method/compendiums/compendium-of-uk-statistics/population-and-migration/index.html" TargetMode="External"/><Relationship Id="rId7" Type="http://schemas.openxmlformats.org/officeDocument/2006/relationships/hyperlink" Target="https://live-facts-osu.pantheonsite.io/sites/default/files/documents/2022/02/Ohio_State-Statistical-Summary-2021_2022_v2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ieldsintrust.org/green-space-index" TargetMode="External"/><Relationship Id="rId5" Type="http://schemas.openxmlformats.org/officeDocument/2006/relationships/hyperlink" Target="https://www.usnews.com/best-colleges/ohio-state-6883/student-life" TargetMode="External"/><Relationship Id="rId4" Type="http://schemas.openxmlformats.org/officeDocument/2006/relationships/hyperlink" Target="https://www.collegetuitioncompare.com/online/ohio-state-university-main-campus/" TargetMode="External"/><Relationship Id="rId9" Type="http://schemas.openxmlformats.org/officeDocument/2006/relationships/hyperlink" Target="https://www.wikihow.com/Visualize-Square-Fee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b="1">
                <a:cs typeface="Calibri Light"/>
              </a:rPr>
              <a:t>Campus Green Space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Undergraduate Student Government Senate – Jack Sayre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CD2F605-77BD-4D9C-BC95-97EB75D69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0259AB5-8B5C-4CD4-AE10-7A177BB73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DB110D97-363A-40D5-98E8-D367DFCFB2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30DC9DB4-96D0-47E9-A6E5-1590DED84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8CA317D7-424B-4887-BEDF-18EF7915C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CF40F67-B16B-4E7F-A595-0EF370063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EB2264F1-4BB6-4403-A681-A463AA730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ACD999-13D5-4625-8971-08C2DE018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4B6A1B2-6AE0-1DB0-C077-1A21FAD4E5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490" r="18435"/>
          <a:stretch/>
        </p:blipFill>
        <p:spPr>
          <a:xfrm>
            <a:off x="20" y="10"/>
            <a:ext cx="6470908" cy="6857990"/>
          </a:xfrm>
          <a:custGeom>
            <a:avLst/>
            <a:gdLst/>
            <a:ahLst/>
            <a:cxnLst/>
            <a:rect l="l" t="t" r="r" b="b"/>
            <a:pathLst>
              <a:path w="6470928" h="6858000">
                <a:moveTo>
                  <a:pt x="0" y="0"/>
                </a:moveTo>
                <a:lnTo>
                  <a:pt x="5180733" y="0"/>
                </a:lnTo>
                <a:lnTo>
                  <a:pt x="4548412" y="2502760"/>
                </a:lnTo>
                <a:lnTo>
                  <a:pt x="4562355" y="2506282"/>
                </a:lnTo>
                <a:lnTo>
                  <a:pt x="4548102" y="2512589"/>
                </a:lnTo>
                <a:lnTo>
                  <a:pt x="647092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Picture 5" descr="A picture containing tree, garden, city, resort&#10;&#10;Description automatically generated">
            <a:extLst>
              <a:ext uri="{FF2B5EF4-FFF2-40B4-BE49-F238E27FC236}">
                <a16:creationId xmlns:a16="http://schemas.microsoft.com/office/drawing/2014/main" id="{0EBB1917-788F-2A8B-F066-A401F8F63A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015" r="20155" b="1"/>
          <a:stretch/>
        </p:blipFill>
        <p:spPr>
          <a:xfrm>
            <a:off x="4545660" y="10"/>
            <a:ext cx="7646340" cy="6857990"/>
          </a:xfrm>
          <a:custGeom>
            <a:avLst/>
            <a:gdLst/>
            <a:ahLst/>
            <a:cxnLst/>
            <a:rect l="l" t="t" r="r" b="b"/>
            <a:pathLst>
              <a:path w="7646340" h="6858000">
                <a:moveTo>
                  <a:pt x="635077" y="0"/>
                </a:moveTo>
                <a:lnTo>
                  <a:pt x="7646340" y="0"/>
                </a:lnTo>
                <a:lnTo>
                  <a:pt x="7646340" y="6858000"/>
                </a:lnTo>
                <a:lnTo>
                  <a:pt x="1925271" y="6858000"/>
                </a:lnTo>
                <a:lnTo>
                  <a:pt x="2445" y="2512588"/>
                </a:lnTo>
                <a:lnTo>
                  <a:pt x="0" y="2513671"/>
                </a:lnTo>
                <a:close/>
              </a:path>
            </a:pathLst>
          </a:custGeom>
        </p:spPr>
      </p:pic>
      <p:sp>
        <p:nvSpPr>
          <p:cNvPr id="20" name="Freeform 8">
            <a:extLst>
              <a:ext uri="{FF2B5EF4-FFF2-40B4-BE49-F238E27FC236}">
                <a16:creationId xmlns:a16="http://schemas.microsoft.com/office/drawing/2014/main" id="{B512E719-5663-49B6-B093-E662B417E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7340600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0600" h="6883400">
                <a:moveTo>
                  <a:pt x="5427133" y="8466"/>
                </a:moveTo>
                <a:lnTo>
                  <a:pt x="4783666" y="2573866"/>
                </a:lnTo>
                <a:lnTo>
                  <a:pt x="7340600" y="6874933"/>
                </a:lnTo>
                <a:lnTo>
                  <a:pt x="0" y="6883400"/>
                </a:lnTo>
                <a:lnTo>
                  <a:pt x="8466" y="0"/>
                </a:lnTo>
                <a:lnTo>
                  <a:pt x="5427133" y="846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A32E9B-B254-8E6E-B3A9-F6047C586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237" y="346805"/>
            <a:ext cx="4062942" cy="1690210"/>
          </a:xfrm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5400">
                <a:solidFill>
                  <a:schemeClr val="bg1"/>
                </a:solidFill>
              </a:rPr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17D0D-9071-E4AE-D518-57D86D303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238" y="2081403"/>
            <a:ext cx="4062942" cy="12615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100">
                <a:solidFill>
                  <a:schemeClr val="bg1"/>
                </a:solidFill>
              </a:rPr>
              <a:t>Comparing the amount of green space per person in 2022 vs 1980 counting all enrolled students</a:t>
            </a:r>
            <a:endParaRPr lang="en-US"/>
          </a:p>
          <a:p>
            <a:pPr marL="0" indent="0">
              <a:buNone/>
            </a:pPr>
            <a:endParaRPr lang="en-US" sz="21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100">
              <a:solidFill>
                <a:schemeClr val="bg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E7D0B7D-36AF-417F-8C99-B1452C7E29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64100" y="-4763"/>
            <a:ext cx="5014912" cy="6862763"/>
            <a:chOff x="2928938" y="-4763"/>
            <a:chExt cx="5014912" cy="6862763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2A325524-B5E3-4DB5-AF97-518DE9FFB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8440E4BE-6F49-4FC4-9838-20C6FD714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BC3F7C12-102B-499D-AB48-3B4D9E2A6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2EEDF529-A27D-4971-9C72-3919B601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C7BE6017-3E05-4C1C-9CEB-1CF66F05F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076C2A2B-9F98-42AE-B069-55D120D7DE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136A8CC-233F-A77C-93FF-0CB8998D016F}"/>
              </a:ext>
            </a:extLst>
          </p:cNvPr>
          <p:cNvSpPr txBox="1"/>
          <p:nvPr/>
        </p:nvSpPr>
        <p:spPr>
          <a:xfrm>
            <a:off x="544497" y="3392750"/>
            <a:ext cx="4666695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•Students - Undergraduate and Graduate students</a:t>
            </a:r>
            <a:endParaRPr lang="en-US">
              <a:solidFill>
                <a:schemeClr val="bg1"/>
              </a:solidFill>
              <a:latin typeface="Corbel" panose="020B0503020204020204"/>
              <a:cs typeface="Arial"/>
            </a:endParaRPr>
          </a:p>
          <a:p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•Green Space - Any outdoor plottable segment of grass or field </a:t>
            </a:r>
          </a:p>
          <a:p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•Green Space User - Any students who may use the green spaces for any purpose other than walking between locations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65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38F24-CA78-D1B3-5AC7-43D95E6D7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856" y="-1155"/>
            <a:ext cx="10018713" cy="1185333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C6A75-7EE2-9B7A-C382-643A6D2F4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2766" y="1182771"/>
            <a:ext cx="9829375" cy="463644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Clr>
                <a:srgbClr val="30ACEC">
                  <a:lumMod val="75000"/>
                </a:srgbClr>
              </a:buClr>
              <a:buNone/>
            </a:pPr>
            <a:r>
              <a:rPr lang="en-US" sz="1700" b="1"/>
              <a:t>1980:</a:t>
            </a:r>
            <a:r>
              <a:rPr lang="en-US" sz="1700"/>
              <a:t> </a:t>
            </a:r>
            <a:r>
              <a:rPr lang="en-US" sz="1700">
                <a:ea typeface="+mn-lt"/>
                <a:cs typeface="+mn-lt"/>
              </a:rPr>
              <a:t>0.41</a:t>
            </a:r>
            <a:r>
              <a:rPr lang="en-US" sz="1700"/>
              <a:t> </a:t>
            </a:r>
            <a:r>
              <a:rPr lang="en-US" sz="1700">
                <a:ea typeface="+mn-lt"/>
                <a:cs typeface="+mn-lt"/>
              </a:rPr>
              <a:t>mi</a:t>
            </a:r>
            <a:r>
              <a:rPr lang="en-US" sz="1700" baseline="30000">
                <a:ea typeface="+mn-lt"/>
                <a:cs typeface="+mn-lt"/>
              </a:rPr>
              <a:t>2</a:t>
            </a:r>
            <a:r>
              <a:rPr lang="en-US" sz="1700">
                <a:ea typeface="+mn-lt"/>
                <a:cs typeface="+mn-lt"/>
              </a:rPr>
              <a:t> </a:t>
            </a:r>
            <a:r>
              <a:rPr lang="en-US" sz="1700"/>
              <a:t>of green space, 56,637 students, 205 sq ft</a:t>
            </a:r>
            <a:r>
              <a:rPr lang="en-US" sz="1700" baseline="30000"/>
              <a:t>2</a:t>
            </a:r>
            <a:r>
              <a:rPr lang="en-US" sz="1700"/>
              <a:t>/student</a:t>
            </a:r>
            <a:endParaRPr lang="en-US"/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2022:</a:t>
            </a:r>
            <a:r>
              <a:rPr lang="en-US" sz="1700"/>
              <a:t> </a:t>
            </a:r>
            <a:r>
              <a:rPr lang="en-US" sz="1700">
                <a:ea typeface="+mn-lt"/>
                <a:cs typeface="+mn-lt"/>
              </a:rPr>
              <a:t>0.36 mi</a:t>
            </a:r>
            <a:r>
              <a:rPr lang="en-US" sz="1700" baseline="30000">
                <a:ea typeface="+mn-lt"/>
                <a:cs typeface="+mn-lt"/>
              </a:rPr>
              <a:t>2</a:t>
            </a:r>
            <a:r>
              <a:rPr lang="en-US" sz="1700">
                <a:ea typeface="+mn-lt"/>
                <a:cs typeface="+mn-lt"/>
              </a:rPr>
              <a:t> of green space, 62,576 students, 161 ft</a:t>
            </a:r>
            <a:r>
              <a:rPr lang="en-US" sz="1700" baseline="30000">
                <a:ea typeface="+mn-lt"/>
                <a:cs typeface="+mn-lt"/>
              </a:rPr>
              <a:t>2</a:t>
            </a:r>
            <a:r>
              <a:rPr lang="en-US" sz="1700">
                <a:ea typeface="+mn-lt"/>
                <a:cs typeface="+mn-lt"/>
              </a:rPr>
              <a:t>/student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2022 weighted: </a:t>
            </a:r>
            <a:r>
              <a:rPr lang="en-US" sz="1700">
                <a:ea typeface="+mn-lt"/>
                <a:cs typeface="+mn-lt"/>
              </a:rPr>
              <a:t>0.94 sq mi</a:t>
            </a:r>
            <a:r>
              <a:rPr lang="en-US" sz="1700" baseline="30000">
                <a:ea typeface="+mn-lt"/>
                <a:cs typeface="+mn-lt"/>
              </a:rPr>
              <a:t>2</a:t>
            </a:r>
            <a:r>
              <a:rPr lang="en-US" sz="1700">
                <a:ea typeface="+mn-lt"/>
                <a:cs typeface="+mn-lt"/>
              </a:rPr>
              <a:t> of green space, 21,870 active users, 463 ft</a:t>
            </a:r>
            <a:r>
              <a:rPr lang="en-US" sz="1700" baseline="30000">
                <a:ea typeface="+mn-lt"/>
                <a:cs typeface="+mn-lt"/>
              </a:rPr>
              <a:t>2</a:t>
            </a:r>
            <a:r>
              <a:rPr lang="en-US" sz="1700">
                <a:ea typeface="+mn-lt"/>
                <a:cs typeface="+mn-lt"/>
              </a:rPr>
              <a:t>/student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Results: </a:t>
            </a:r>
            <a:r>
              <a:rPr lang="en-US" sz="1700"/>
              <a:t>since 1980, enrollment increased 22.02%, green space decreased 3.05%, and greenspace/student decreased 20.89%. </a:t>
            </a:r>
            <a:endParaRPr lang="en-US" sz="1700">
              <a:ea typeface="+mn-lt"/>
              <a:cs typeface="+mn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COVID: </a:t>
            </a:r>
            <a:r>
              <a:rPr lang="en-US" sz="1700"/>
              <a:t>if students follow COVID regulations (staying 6ft apart), all the 2022 students can easily fit on campus green space given 36 ft</a:t>
            </a:r>
            <a:r>
              <a:rPr lang="en-US" sz="1700" baseline="30000"/>
              <a:t>2</a:t>
            </a:r>
            <a:r>
              <a:rPr lang="en-US" sz="1700"/>
              <a:t> as space, there's a space between students, and green space is contiguous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B89141EE-F50D-7216-FE6E-815CD5C133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983086"/>
              </p:ext>
            </p:extLst>
          </p:nvPr>
        </p:nvGraphicFramePr>
        <p:xfrm>
          <a:off x="219205" y="4175342"/>
          <a:ext cx="5673245" cy="2327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526">
                  <a:extLst>
                    <a:ext uri="{9D8B030D-6E8A-4147-A177-3AD203B41FA5}">
                      <a16:colId xmlns:a16="http://schemas.microsoft.com/office/drawing/2014/main" val="3623323916"/>
                    </a:ext>
                  </a:extLst>
                </a:gridCol>
                <a:gridCol w="1154910">
                  <a:extLst>
                    <a:ext uri="{9D8B030D-6E8A-4147-A177-3AD203B41FA5}">
                      <a16:colId xmlns:a16="http://schemas.microsoft.com/office/drawing/2014/main" val="1214631411"/>
                    </a:ext>
                  </a:extLst>
                </a:gridCol>
                <a:gridCol w="1661451">
                  <a:extLst>
                    <a:ext uri="{9D8B030D-6E8A-4147-A177-3AD203B41FA5}">
                      <a16:colId xmlns:a16="http://schemas.microsoft.com/office/drawing/2014/main" val="183408119"/>
                    </a:ext>
                  </a:extLst>
                </a:gridCol>
                <a:gridCol w="1499358">
                  <a:extLst>
                    <a:ext uri="{9D8B030D-6E8A-4147-A177-3AD203B41FA5}">
                      <a16:colId xmlns:a16="http://schemas.microsoft.com/office/drawing/2014/main" val="2450200816"/>
                    </a:ext>
                  </a:extLst>
                </a:gridCol>
              </a:tblGrid>
              <a:tr h="77569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　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All Online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Partially Online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All In-Person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038213"/>
                  </a:ext>
                </a:extLst>
              </a:tr>
              <a:tr h="77569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On Campus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6007/(</a:t>
                      </a:r>
                      <a:r>
                        <a:rPr lang="en-US" sz="1800" b="0" i="0" u="none" strike="noStrike" noProof="0">
                          <a:effectLst/>
                          <a:latin typeface="Corbel"/>
                        </a:rPr>
                        <a:t>40%</a:t>
                      </a:r>
                      <a:r>
                        <a:rPr lang="en-US">
                          <a:effectLst/>
                        </a:rPr>
                        <a:t>)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12755/(</a:t>
                      </a:r>
                      <a:r>
                        <a:rPr lang="en-US" sz="1800" b="0" i="0" u="none" strike="noStrike" noProof="0">
                          <a:effectLst/>
                          <a:latin typeface="Corbel"/>
                        </a:rPr>
                        <a:t>55%</a:t>
                      </a:r>
                      <a:r>
                        <a:rPr lang="en-US">
                          <a:effectLst/>
                        </a:rPr>
                        <a:t>)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1262/(</a:t>
                      </a:r>
                      <a:r>
                        <a:rPr lang="en-US" sz="1800" b="0" i="0" u="none" strike="noStrike" noProof="0">
                          <a:effectLst/>
                          <a:latin typeface="Corbel"/>
                        </a:rPr>
                        <a:t>95%</a:t>
                      </a:r>
                      <a:r>
                        <a:rPr lang="en-US">
                          <a:effectLst/>
                        </a:rPr>
                        <a:t>)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70114025"/>
                  </a:ext>
                </a:extLst>
              </a:tr>
              <a:tr h="77569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Off Campus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12766/(</a:t>
                      </a:r>
                      <a:r>
                        <a:rPr lang="en-US" sz="1800" b="0" i="0" u="none" strike="noStrike" noProof="0">
                          <a:effectLst/>
                          <a:latin typeface="Corbel"/>
                        </a:rPr>
                        <a:t>15%</a:t>
                      </a:r>
                      <a:r>
                        <a:rPr lang="en-US">
                          <a:effectLst/>
                        </a:rPr>
                        <a:t>)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27105/（</a:t>
                      </a:r>
                      <a:r>
                        <a:rPr lang="en-US" sz="1800" b="0" i="0" u="none" strike="noStrike" noProof="0">
                          <a:effectLst/>
                          <a:latin typeface="Corbel"/>
                        </a:rPr>
                        <a:t>30%</a:t>
                      </a:r>
                      <a:r>
                        <a:rPr lang="en-US">
                          <a:effectLst/>
                        </a:rPr>
                        <a:t>）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2681/（</a:t>
                      </a:r>
                      <a:r>
                        <a:rPr lang="en-US" sz="1800" b="0" i="0" u="none" strike="noStrike" noProof="0">
                          <a:effectLst/>
                          <a:latin typeface="Corbel"/>
                        </a:rPr>
                        <a:t>45%</a:t>
                      </a:r>
                      <a:r>
                        <a:rPr lang="en-US">
                          <a:effectLst/>
                        </a:rPr>
                        <a:t>）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0591765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C3CA976-8EEF-40B1-075A-5DDCDBB107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015933"/>
              </p:ext>
            </p:extLst>
          </p:nvPr>
        </p:nvGraphicFramePr>
        <p:xfrm>
          <a:off x="6837123" y="4227534"/>
          <a:ext cx="4730948" cy="22652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2048">
                  <a:extLst>
                    <a:ext uri="{9D8B030D-6E8A-4147-A177-3AD203B41FA5}">
                      <a16:colId xmlns:a16="http://schemas.microsoft.com/office/drawing/2014/main" val="4124519911"/>
                    </a:ext>
                  </a:extLst>
                </a:gridCol>
                <a:gridCol w="963086">
                  <a:extLst>
                    <a:ext uri="{9D8B030D-6E8A-4147-A177-3AD203B41FA5}">
                      <a16:colId xmlns:a16="http://schemas.microsoft.com/office/drawing/2014/main" val="1644520761"/>
                    </a:ext>
                  </a:extLst>
                </a:gridCol>
                <a:gridCol w="1385492">
                  <a:extLst>
                    <a:ext uri="{9D8B030D-6E8A-4147-A177-3AD203B41FA5}">
                      <a16:colId xmlns:a16="http://schemas.microsoft.com/office/drawing/2014/main" val="1193340914"/>
                    </a:ext>
                  </a:extLst>
                </a:gridCol>
                <a:gridCol w="1250322">
                  <a:extLst>
                    <a:ext uri="{9D8B030D-6E8A-4147-A177-3AD203B41FA5}">
                      <a16:colId xmlns:a16="http://schemas.microsoft.com/office/drawing/2014/main" val="4256409540"/>
                    </a:ext>
                  </a:extLst>
                </a:gridCol>
              </a:tblGrid>
              <a:tr h="755082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　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All Online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Partially Online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All In-Person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74937462"/>
                  </a:ext>
                </a:extLst>
              </a:tr>
              <a:tr h="755082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On Campus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2403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7016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1198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74797415"/>
                  </a:ext>
                </a:extLst>
              </a:tr>
              <a:tr h="755082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Off Campus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1915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8132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1206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50978086"/>
                  </a:ext>
                </a:extLst>
              </a:tr>
            </a:tbl>
          </a:graphicData>
        </a:graphic>
      </p:graphicFrame>
      <p:sp>
        <p:nvSpPr>
          <p:cNvPr id="4" name="Arrow: Right 3">
            <a:extLst>
              <a:ext uri="{FF2B5EF4-FFF2-40B4-BE49-F238E27FC236}">
                <a16:creationId xmlns:a16="http://schemas.microsoft.com/office/drawing/2014/main" id="{492BDDEE-5B8B-5791-A42C-77EB8B7ED837}"/>
              </a:ext>
            </a:extLst>
          </p:cNvPr>
          <p:cNvSpPr/>
          <p:nvPr/>
        </p:nvSpPr>
        <p:spPr>
          <a:xfrm>
            <a:off x="6147886" y="5178894"/>
            <a:ext cx="491009" cy="369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20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A386-1444-84FF-B419-B06CB47B2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225" y="-315686"/>
            <a:ext cx="10018713" cy="1752599"/>
          </a:xfrm>
        </p:spPr>
        <p:txBody>
          <a:bodyPr/>
          <a:lstStyle/>
          <a:p>
            <a:r>
              <a:rPr lang="en-US"/>
              <a:t>Insights</a:t>
            </a:r>
          </a:p>
        </p:txBody>
      </p:sp>
      <p:pic>
        <p:nvPicPr>
          <p:cNvPr id="10" name="Picture 10" descr="A picture containing rectangle&#10;&#10;Description automatically generated">
            <a:extLst>
              <a:ext uri="{FF2B5EF4-FFF2-40B4-BE49-F238E27FC236}">
                <a16:creationId xmlns:a16="http://schemas.microsoft.com/office/drawing/2014/main" id="{18FA70B2-386D-44FC-0396-0DE8901B5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086" y="1525742"/>
            <a:ext cx="3352800" cy="22244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961131-2286-4008-D25C-B160737CCC8D}"/>
              </a:ext>
            </a:extLst>
          </p:cNvPr>
          <p:cNvSpPr txBox="1"/>
          <p:nvPr/>
        </p:nvSpPr>
        <p:spPr>
          <a:xfrm>
            <a:off x="5389816" y="1048068"/>
            <a:ext cx="449252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/>
              <a:t>2022 green space =&gt; 161.</a:t>
            </a:r>
            <a:r>
              <a:rPr lang="en-US" sz="2000">
                <a:ea typeface="+mn-lt"/>
                <a:cs typeface="+mn-lt"/>
              </a:rPr>
              <a:t> ft</a:t>
            </a:r>
            <a:r>
              <a:rPr lang="en-US" sz="2000" baseline="30000">
                <a:ea typeface="+mn-lt"/>
                <a:cs typeface="+mn-lt"/>
              </a:rPr>
              <a:t>2</a:t>
            </a: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226FA2F6-0F6A-D373-6CA1-7FBDF0675439}"/>
              </a:ext>
            </a:extLst>
          </p:cNvPr>
          <p:cNvSpPr/>
          <p:nvPr/>
        </p:nvSpPr>
        <p:spPr>
          <a:xfrm>
            <a:off x="7235968" y="1530363"/>
            <a:ext cx="348342" cy="7402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616C92-5A88-92FD-C575-28A5F3152091}"/>
              </a:ext>
            </a:extLst>
          </p:cNvPr>
          <p:cNvSpPr txBox="1"/>
          <p:nvPr/>
        </p:nvSpPr>
        <p:spPr>
          <a:xfrm>
            <a:off x="5312226" y="2315026"/>
            <a:ext cx="647336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Green space in campus that students can use  per person is about like one-car garage size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18F90F-1257-2E39-12A3-788E70992A75}"/>
              </a:ext>
            </a:extLst>
          </p:cNvPr>
          <p:cNvSpPr txBox="1"/>
          <p:nvPr/>
        </p:nvSpPr>
        <p:spPr>
          <a:xfrm>
            <a:off x="5386471" y="3860798"/>
            <a:ext cx="565169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/>
              <a:t>2022 weighted green space =&gt; </a:t>
            </a:r>
            <a:r>
              <a:rPr lang="en-US" sz="2000">
                <a:ea typeface="+mn-lt"/>
                <a:cs typeface="+mn-lt"/>
              </a:rPr>
              <a:t>462 ft</a:t>
            </a:r>
            <a:r>
              <a:rPr lang="en-US" sz="2000" baseline="30000">
                <a:ea typeface="+mn-lt"/>
                <a:cs typeface="+mn-lt"/>
              </a:rPr>
              <a:t>2</a:t>
            </a:r>
          </a:p>
        </p:txBody>
      </p:sp>
      <p:pic>
        <p:nvPicPr>
          <p:cNvPr id="17" name="Picture 17" descr="Diagram&#10;&#10;Description automatically generated">
            <a:extLst>
              <a:ext uri="{FF2B5EF4-FFF2-40B4-BE49-F238E27FC236}">
                <a16:creationId xmlns:a16="http://schemas.microsoft.com/office/drawing/2014/main" id="{8D052054-116E-30DE-44D6-AFB0AB210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6343" y="4364609"/>
            <a:ext cx="1923143" cy="2381469"/>
          </a:xfrm>
          <a:prstGeom prst="rect">
            <a:avLst/>
          </a:prstGeom>
        </p:spPr>
      </p:pic>
      <p:sp>
        <p:nvSpPr>
          <p:cNvPr id="18" name="Arrow: Down 17">
            <a:extLst>
              <a:ext uri="{FF2B5EF4-FFF2-40B4-BE49-F238E27FC236}">
                <a16:creationId xmlns:a16="http://schemas.microsoft.com/office/drawing/2014/main" id="{C11452A3-DBFE-90E2-A9A0-DEBD3D0A889B}"/>
              </a:ext>
            </a:extLst>
          </p:cNvPr>
          <p:cNvSpPr/>
          <p:nvPr/>
        </p:nvSpPr>
        <p:spPr>
          <a:xfrm>
            <a:off x="7241932" y="4291257"/>
            <a:ext cx="348342" cy="7402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5FCED1-7C17-769D-BAE0-A72E1E905C96}"/>
              </a:ext>
            </a:extLst>
          </p:cNvPr>
          <p:cNvSpPr txBox="1"/>
          <p:nvPr/>
        </p:nvSpPr>
        <p:spPr>
          <a:xfrm>
            <a:off x="5391556" y="5107633"/>
            <a:ext cx="647336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Green space in campus that students can use  per person is about like one bedroom apartment.</a:t>
            </a:r>
          </a:p>
        </p:txBody>
      </p:sp>
    </p:spTree>
    <p:extLst>
      <p:ext uri="{BB962C8B-B14F-4D97-AF65-F5344CB8AC3E}">
        <p14:creationId xmlns:p14="http://schemas.microsoft.com/office/powerpoint/2010/main" val="3244964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ity buses near Westminster Palace">
            <a:extLst>
              <a:ext uri="{FF2B5EF4-FFF2-40B4-BE49-F238E27FC236}">
                <a16:creationId xmlns:a16="http://schemas.microsoft.com/office/drawing/2014/main" id="{58CF5584-B28A-1E5A-6890-9FE249B0F5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155" r="16268" b="-1"/>
          <a:stretch/>
        </p:blipFill>
        <p:spPr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C69A8C-E533-DB19-1E25-D4B9C9A70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en-US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BA423-87DF-DC6E-6855-8F17F19BC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/>
              <a:t>The population density of the London, UK is 2190 people/mi</a:t>
            </a:r>
            <a:r>
              <a:rPr lang="en-US" sz="1700" baseline="30000"/>
              <a:t>2</a:t>
            </a:r>
            <a:r>
              <a:rPr lang="en-US" sz="1700"/>
              <a:t> while OSU is 3,527 people/mi</a:t>
            </a:r>
            <a:r>
              <a:rPr lang="en-US" sz="1700" baseline="30000"/>
              <a:t>2</a:t>
            </a:r>
          </a:p>
          <a:p>
            <a:pPr>
              <a:lnSpc>
                <a:spcPct val="90000"/>
              </a:lnSpc>
              <a:buClr>
                <a:srgbClr val="1287C3"/>
              </a:buClr>
            </a:pPr>
            <a:r>
              <a:rPr lang="en-US" sz="1700"/>
              <a:t>Divide the population density by green space/person; receive values of 115.08 (London) and 185.34 (OSU)</a:t>
            </a:r>
          </a:p>
          <a:p>
            <a:pPr lvl="1">
              <a:lnSpc>
                <a:spcPct val="90000"/>
              </a:lnSpc>
              <a:buClr>
                <a:srgbClr val="1287C3"/>
              </a:buClr>
            </a:pPr>
            <a:r>
              <a:rPr lang="en-US" sz="1700"/>
              <a:t>Represents the green space density in the OSU campus and London city area</a:t>
            </a:r>
          </a:p>
          <a:p>
            <a:pPr>
              <a:lnSpc>
                <a:spcPct val="90000"/>
              </a:lnSpc>
              <a:buClr>
                <a:srgbClr val="1287C3"/>
              </a:buClr>
            </a:pPr>
            <a:r>
              <a:rPr lang="en-US" sz="1700"/>
              <a:t>The population density of University of Michigan Ann Arbor is 3,691.4 people/</a:t>
            </a:r>
            <a:r>
              <a:rPr lang="en-US" sz="1700">
                <a:ea typeface="+mn-lt"/>
                <a:cs typeface="+mn-lt"/>
              </a:rPr>
              <a:t>mi</a:t>
            </a:r>
            <a:r>
              <a:rPr lang="en-US" sz="1700" baseline="30000">
                <a:ea typeface="+mn-lt"/>
                <a:cs typeface="+mn-lt"/>
              </a:rPr>
              <a:t>2</a:t>
            </a:r>
            <a:r>
              <a:rPr lang="en-US" sz="1700">
                <a:ea typeface="+mn-lt"/>
                <a:cs typeface="+mn-lt"/>
              </a:rPr>
              <a:t> which is less than the population density of Ohio State. This most likely due to University of Michigan having less students enrolled in their school compared to OSU</a:t>
            </a:r>
            <a:endParaRPr lang="en-US" sz="1700" baseline="300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8699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2A3AA-4CA0-1BD3-6E40-FF992D695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463" y="271272"/>
            <a:ext cx="10018713" cy="1752599"/>
          </a:xfrm>
        </p:spPr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7F00D-5975-9B2E-C0F6-56E36A702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9382" y="2734055"/>
            <a:ext cx="10018713" cy="5672329"/>
          </a:xfrm>
        </p:spPr>
        <p:txBody>
          <a:bodyPr>
            <a:normAutofit/>
          </a:bodyPr>
          <a:lstStyle/>
          <a:p>
            <a:pPr>
              <a:buClr>
                <a:srgbClr val="1287C3"/>
              </a:buClr>
            </a:pPr>
            <a:r>
              <a:rPr lang="en-US" sz="2300" dirty="0"/>
              <a:t>Analyze green space per person in cities across the world and find answers to:</a:t>
            </a:r>
          </a:p>
          <a:p>
            <a:pPr lvl="1">
              <a:buClr>
                <a:srgbClr val="1287C3"/>
              </a:buClr>
            </a:pPr>
            <a:r>
              <a:rPr lang="en-US" sz="1900" dirty="0"/>
              <a:t>Does additional green space/person contribute to overall resident happiness?</a:t>
            </a:r>
          </a:p>
          <a:p>
            <a:pPr lvl="1">
              <a:buClr>
                <a:srgbClr val="1287C3"/>
              </a:buClr>
            </a:pPr>
            <a:r>
              <a:rPr lang="en-US" sz="1900" dirty="0"/>
              <a:t>Do cities with more green space have a younger population?</a:t>
            </a:r>
          </a:p>
          <a:p>
            <a:pPr lvl="1">
              <a:buClr>
                <a:srgbClr val="1287C3"/>
              </a:buClr>
            </a:pPr>
            <a:r>
              <a:rPr lang="en-US" sz="1900" dirty="0"/>
              <a:t>What motivates city planners to implement more green space, and can those same ideas motivate OSU leadership?</a:t>
            </a:r>
          </a:p>
          <a:p>
            <a:pPr lvl="1">
              <a:buClr>
                <a:srgbClr val="1287C3"/>
              </a:buClr>
            </a:pPr>
            <a:r>
              <a:rPr lang="en-US" sz="1900" dirty="0"/>
              <a:t>How feasible is adding more green space in most US cities?</a:t>
            </a:r>
          </a:p>
          <a:p>
            <a:pPr>
              <a:buClr>
                <a:srgbClr val="1287C3"/>
              </a:buClr>
            </a:pPr>
            <a:r>
              <a:rPr lang="en-US" sz="2300" dirty="0"/>
              <a:t>Calculate green space/student at other large universities and ask:</a:t>
            </a:r>
          </a:p>
          <a:p>
            <a:pPr lvl="1">
              <a:buClr>
                <a:srgbClr val="1287C3"/>
              </a:buClr>
            </a:pPr>
            <a:r>
              <a:rPr lang="en-US" sz="1900" dirty="0"/>
              <a:t>How does OSU compare to universities of a similar geographic size?</a:t>
            </a:r>
          </a:p>
          <a:p>
            <a:pPr lvl="1">
              <a:buClr>
                <a:srgbClr val="1287C3"/>
              </a:buClr>
            </a:pPr>
            <a:r>
              <a:rPr lang="en-US" sz="1900" dirty="0"/>
              <a:t>Are OSU's numbers impressive enough to incentivize students to attend OSU over other universities?</a:t>
            </a:r>
          </a:p>
          <a:p>
            <a:pPr lvl="1">
              <a:buClr>
                <a:srgbClr val="1287C3"/>
              </a:buClr>
            </a:pPr>
            <a:endParaRPr lang="en-US" sz="1900" dirty="0"/>
          </a:p>
          <a:p>
            <a:pPr>
              <a:buClr>
                <a:srgbClr val="1287C3"/>
              </a:buClr>
            </a:pPr>
            <a:endParaRPr lang="en-US" sz="2300" dirty="0"/>
          </a:p>
          <a:p>
            <a:pPr lvl="1">
              <a:buClr>
                <a:srgbClr val="1287C3"/>
              </a:buClr>
            </a:pPr>
            <a:endParaRPr lang="en-US" sz="1900" dirty="0"/>
          </a:p>
          <a:p>
            <a:pPr lvl="1">
              <a:buClr>
                <a:srgbClr val="1287C3"/>
              </a:buClr>
            </a:pPr>
            <a:endParaRPr lang="en-US" sz="1900" dirty="0"/>
          </a:p>
          <a:p>
            <a:pPr lvl="1">
              <a:buClr>
                <a:srgbClr val="1287C3"/>
              </a:buClr>
            </a:pPr>
            <a:endParaRPr lang="en-US" sz="1900" dirty="0"/>
          </a:p>
          <a:p>
            <a:pPr lvl="1">
              <a:buClr>
                <a:srgbClr val="1287C3"/>
              </a:buClr>
            </a:pPr>
            <a:endParaRPr lang="en-US" sz="1600" dirty="0"/>
          </a:p>
          <a:p>
            <a:pPr lvl="1">
              <a:buClr>
                <a:srgbClr val="1287C3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275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F6BA6-D278-C98A-A5F7-4037AF72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AA01D-566A-A482-3C07-C6D4EA171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541735"/>
          </a:xfrm>
        </p:spPr>
        <p:txBody>
          <a:bodyPr>
            <a:normAutofit fontScale="85000" lnSpcReduction="10000"/>
          </a:bodyPr>
          <a:lstStyle/>
          <a:p>
            <a:r>
              <a:rPr lang="en-US">
                <a:ea typeface="+mn-lt"/>
                <a:cs typeface="+mn-lt"/>
                <a:hlinkClick r:id="rId3"/>
              </a:rPr>
              <a:t>[ARCHIVED CONTENT] UK Statistics - Population and migration - ONS (nationalarchives.gov.uk)</a:t>
            </a:r>
          </a:p>
          <a:p>
            <a:pPr>
              <a:buClr>
                <a:srgbClr val="1287C3"/>
              </a:buClr>
            </a:pPr>
            <a:r>
              <a:rPr lang="en-US">
                <a:ea typeface="+mn-lt"/>
                <a:cs typeface="+mn-lt"/>
                <a:hlinkClick r:id="rId4"/>
              </a:rPr>
              <a:t>https://www.collegetuitioncompare.com/online/ohio-state-university-main-campus/</a:t>
            </a:r>
            <a:endParaRPr lang="en-US"/>
          </a:p>
          <a:p>
            <a:pPr>
              <a:buClr>
                <a:srgbClr val="1287C3"/>
              </a:buClr>
            </a:pPr>
            <a:r>
              <a:rPr lang="en-US">
                <a:ea typeface="+mn-lt"/>
                <a:cs typeface="+mn-lt"/>
                <a:hlinkClick r:id="rId5"/>
              </a:rPr>
              <a:t>https://www.usnews.com/best-colleges/ohio-state-6883/student-life</a:t>
            </a:r>
            <a:endParaRPr lang="en-US"/>
          </a:p>
          <a:p>
            <a:pPr>
              <a:buClr>
                <a:srgbClr val="1287C3"/>
              </a:buClr>
            </a:pPr>
            <a:r>
              <a:rPr lang="en-US">
                <a:ea typeface="+mn-lt"/>
                <a:cs typeface="+mn-lt"/>
                <a:hlinkClick r:id="rId6"/>
              </a:rPr>
              <a:t>Green Space Index | Fields in Trust</a:t>
            </a:r>
            <a:endParaRPr lang="en-US"/>
          </a:p>
          <a:p>
            <a:pPr>
              <a:buClr>
                <a:srgbClr val="1287C3"/>
              </a:buClr>
            </a:pPr>
            <a:r>
              <a:rPr lang="en-US">
                <a:ea typeface="+mn-lt"/>
                <a:cs typeface="+mn-lt"/>
                <a:hlinkClick r:id="rId7"/>
              </a:rPr>
              <a:t>Ohio_State-Statistical-Summary-2021_2022_v2.pdf (live-facts-osu.pantheonsite.io)</a:t>
            </a:r>
            <a:endParaRPr lang="en-US"/>
          </a:p>
          <a:p>
            <a:pPr>
              <a:buClr>
                <a:srgbClr val="1287C3"/>
              </a:buClr>
            </a:pPr>
            <a:r>
              <a:rPr lang="en-US">
                <a:ea typeface="+mn-lt"/>
                <a:cs typeface="+mn-lt"/>
                <a:hlinkClick r:id="rId8"/>
              </a:rPr>
              <a:t>https://www.univstats.com/colleges/university-of-michigan-ann-arbor/student-population/</a:t>
            </a:r>
            <a:endParaRPr lang="en-US"/>
          </a:p>
          <a:p>
            <a:pPr>
              <a:buClr>
                <a:srgbClr val="1287C3"/>
              </a:buClr>
            </a:pPr>
            <a:r>
              <a:rPr lang="en-US">
                <a:ea typeface="+mn-lt"/>
                <a:cs typeface="+mn-lt"/>
                <a:hlinkClick r:id="rId9"/>
              </a:rPr>
              <a:t>https://www.wikihow.com/Visualize-Square-Feet</a:t>
            </a:r>
            <a:endParaRPr lang="en-US"/>
          </a:p>
          <a:p>
            <a:pPr>
              <a:buClr>
                <a:srgbClr val="1287C3"/>
              </a:buClr>
            </a:pPr>
            <a:endParaRPr lang="en-US"/>
          </a:p>
          <a:p>
            <a:pPr>
              <a:buClr>
                <a:srgbClr val="1287C3"/>
              </a:buClr>
            </a:pPr>
            <a:endParaRPr lang="en-US"/>
          </a:p>
          <a:p>
            <a:pPr>
              <a:buClr>
                <a:srgbClr val="1287C3"/>
              </a:buClr>
            </a:pPr>
            <a:endParaRPr lang="en-US"/>
          </a:p>
          <a:p>
            <a:pPr>
              <a:buClr>
                <a:srgbClr val="1287C3"/>
              </a:buClr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089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584</Words>
  <Application>Microsoft Office PowerPoint</Application>
  <PresentationFormat>Widescreen</PresentationFormat>
  <Paragraphs>78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Parallax</vt:lpstr>
      <vt:lpstr>Campus Green Space</vt:lpstr>
      <vt:lpstr>Project Description</vt:lpstr>
      <vt:lpstr>Insights</vt:lpstr>
      <vt:lpstr>Insights</vt:lpstr>
      <vt:lpstr>Insights</vt:lpstr>
      <vt:lpstr>Next Steps</vt:lpstr>
      <vt:lpstr>Appendix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Jack Sayre</cp:lastModifiedBy>
  <cp:revision>3</cp:revision>
  <dcterms:created xsi:type="dcterms:W3CDTF">2022-11-13T20:09:52Z</dcterms:created>
  <dcterms:modified xsi:type="dcterms:W3CDTF">2023-08-27T21:19:12Z</dcterms:modified>
</cp:coreProperties>
</file>

<file path=docProps/thumbnail.jpeg>
</file>